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5" r:id="rId6"/>
    <p:sldId id="266" r:id="rId7"/>
    <p:sldId id="258" r:id="rId8"/>
    <p:sldId id="267" r:id="rId9"/>
    <p:sldId id="269" r:id="rId10"/>
    <p:sldId id="270" r:id="rId11"/>
    <p:sldId id="275" r:id="rId12"/>
    <p:sldId id="271" r:id="rId13"/>
    <p:sldId id="276" r:id="rId14"/>
    <p:sldId id="272" r:id="rId15"/>
    <p:sldId id="274" r:id="rId1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74" autoAdjust="0"/>
    <p:restoredTop sz="88108" autoAdjust="0"/>
  </p:normalViewPr>
  <p:slideViewPr>
    <p:cSldViewPr>
      <p:cViewPr varScale="1">
        <p:scale>
          <a:sx n="65" d="100"/>
          <a:sy n="65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463E3E-711E-4F58-8AE0-DC61FACDBF99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DEB00-82B1-401B-8941-0136CEB769BF}" type="datetime1">
              <a:rPr lang="es-ES" smtClean="0"/>
              <a:pPr/>
              <a:t>30/06/2020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295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8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11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4303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12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9219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355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99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3662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noProof="0" dirty="0"/>
              <a:t>NOTA: Para cambiar imágenes de esta diapositiva, seleccione una imagen y elimínela. Después, haga clic en el icono Insertar imagen en el marcador de posición para insertar su propia imagen.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36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s-ES" noProof="0" smtClean="0"/>
              <a:t>9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9495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Marcador de posición de texto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540000"/>
          </a:xfrm>
        </p:spPr>
        <p:txBody>
          <a:bodyPr rtlCol="0">
            <a:normAutofit/>
          </a:bodyPr>
          <a:lstStyle>
            <a:lvl1pPr marL="0" indent="0" rtl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 rtl="0"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Forma libre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8" name="Forma libre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9" name="Marcador de posición de imagen 1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7" name="Marcador de posición de texto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 rtl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nco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 rtl="0"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es-ES"/>
              <a:t>Haga clic para modificar el estilo de título del patrón</a:t>
            </a:r>
            <a:endParaRPr lang="es" dirty="0"/>
          </a:p>
        </p:txBody>
      </p:sp>
      <p:sp>
        <p:nvSpPr>
          <p:cNvPr id="8" name="Forma libre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9" name="Marcador de posición de imagen 8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0" name="Forma libre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1" name="Marcador de posición de imagen 1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" name="Forma libre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3" name="Marcador de posición de imagen 12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4" name="Forma libre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Marcador de posición de imagen 14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0" name="Forma libre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noProof="0" dirty="0"/>
          </a:p>
        </p:txBody>
      </p:sp>
      <p:sp>
        <p:nvSpPr>
          <p:cNvPr id="21" name="Marcador de posición de imagen 20" descr="Marcador de posición vacío para agregar una imagen. Haga clic en el marcador de posición y seleccione la imagen que desee agregar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4880ED-3A1F-41D7-8E0F-3E84A3671A68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EEDA9D-402E-447F-8608-B13BDCE806AF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63CB7-5045-4CEF-B79F-27107AB243FE}" type="datetime1">
              <a:rPr lang="es-ES" smtClean="0"/>
              <a:t>30/06/2020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9DCFD-D8F9-414E-9E96-7D491AABB19D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BDC470-416A-4546-A563-4B4E55AB4D83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C4896-5E98-4568-A150-68B4B98096D1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66EFE2-9FD9-4DB0-985D-5B493B715C4B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B72A82-7894-4BC5-A8EB-CEEDC3F58109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posición de imagen 11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D700C6-E75F-4D68-A30E-3C7F7C317FC4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A414C5AF-B895-40B7-9EF1-1A87E3FED2CF}" type="datetime1">
              <a:rPr lang="es-ES" noProof="0" smtClean="0"/>
              <a:t>30/06/2020</a:t>
            </a:fld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BugQqZzwBHzmJjcWA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gif"/><Relationship Id="rId4" Type="http://schemas.openxmlformats.org/officeDocument/2006/relationships/hyperlink" Target="mailto:ccsociales3bas@agustiniano.c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urriculumnacional.mineduc.cl/614/w3-propertyvalue-187786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hyperlink" Target="mailto:ccsociales3bas@agustiniano.c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609600"/>
            <a:ext cx="8642176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>
                <a:solidFill>
                  <a:srgbClr val="FF0000"/>
                </a:solidFill>
              </a:rPr>
              <a:t>Unidad 4: Civilización Romana </a:t>
            </a:r>
            <a:br>
              <a:rPr lang="es-ES" dirty="0"/>
            </a:br>
            <a:r>
              <a:rPr lang="es-ES" dirty="0"/>
              <a:t>“El entorno geográfico de los romanos”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983432" y="2438400"/>
            <a:ext cx="3984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Asignatura : Historia y Geografía </a:t>
            </a:r>
            <a:br>
              <a:rPr lang="es-CL" dirty="0"/>
            </a:br>
            <a:r>
              <a:rPr lang="es-CL" dirty="0"/>
              <a:t>y Ciencias Sociales </a:t>
            </a:r>
            <a:br>
              <a:rPr lang="es-CL" dirty="0"/>
            </a:br>
            <a:r>
              <a:rPr lang="es-CL" dirty="0"/>
              <a:t>Nivel: 3° básico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3284984"/>
            <a:ext cx="4896544" cy="27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694995" y="136312"/>
            <a:ext cx="561662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srgbClr val="0070C0"/>
                </a:solidFill>
              </a:rPr>
              <a:t>Sinteticemos lo aprendido en esta clase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1343472" y="1399084"/>
            <a:ext cx="4104456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Entorno Geográfico de los Romanos </a:t>
            </a:r>
          </a:p>
        </p:txBody>
      </p:sp>
      <p:cxnSp>
        <p:nvCxnSpPr>
          <p:cNvPr id="4" name="Conector recto de flecha 3"/>
          <p:cNvCxnSpPr>
            <a:stCxn id="2" idx="2"/>
          </p:cNvCxnSpPr>
          <p:nvPr/>
        </p:nvCxnSpPr>
        <p:spPr>
          <a:xfrm flipH="1">
            <a:off x="1343472" y="1903140"/>
            <a:ext cx="2052228" cy="73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>
            <a:stCxn id="2" idx="2"/>
          </p:cNvCxnSpPr>
          <p:nvPr/>
        </p:nvCxnSpPr>
        <p:spPr>
          <a:xfrm flipH="1">
            <a:off x="2711624" y="1903140"/>
            <a:ext cx="684076" cy="73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>
            <a:stCxn id="2" idx="2"/>
          </p:cNvCxnSpPr>
          <p:nvPr/>
        </p:nvCxnSpPr>
        <p:spPr>
          <a:xfrm>
            <a:off x="3395700" y="1903140"/>
            <a:ext cx="540060" cy="733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>
            <a:stCxn id="2" idx="2"/>
          </p:cNvCxnSpPr>
          <p:nvPr/>
        </p:nvCxnSpPr>
        <p:spPr>
          <a:xfrm>
            <a:off x="3395700" y="1903140"/>
            <a:ext cx="1833745" cy="568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redondeado 10"/>
          <p:cNvSpPr/>
          <p:nvPr/>
        </p:nvSpPr>
        <p:spPr>
          <a:xfrm>
            <a:off x="887245" y="2709223"/>
            <a:ext cx="1055940" cy="10354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/>
              <a:t>Roma se  Ubica en la península Itálica 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2086054" y="2708920"/>
            <a:ext cx="1251139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Su terreno es montañoso y lo atraviesa una cordillera llamada Montes  Apeninos  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480062" y="2708920"/>
            <a:ext cx="1296144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Esta rodeado por 3 mares (Tirreno, Jónico y Adriático,) que pertenecen al mar Mediterráneo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4878771" y="2667972"/>
            <a:ext cx="1055940" cy="103549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/>
              <a:t>Roma es atravesada por el rio Tíber 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394" y="3068960"/>
            <a:ext cx="5367229" cy="3672408"/>
          </a:xfrm>
          <a:prstGeom prst="rect">
            <a:avLst/>
          </a:prstGeom>
        </p:spPr>
      </p:pic>
      <p:pic>
        <p:nvPicPr>
          <p:cNvPr id="1026" name="Picture 2" descr="La Costa Amalfitana Italia, Bonito viaje, Que hacer, Turismo y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247" y="947363"/>
            <a:ext cx="3315406" cy="197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496" y="5106609"/>
            <a:ext cx="3602391" cy="16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1" grpId="0" animBg="1"/>
      <p:bldP spid="15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1776" cy="47158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b="1" dirty="0">
                <a:solidFill>
                  <a:srgbClr val="00B0F0"/>
                </a:solidFill>
              </a:rPr>
              <a:t>Actividad de la semana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38200" y="1196752"/>
            <a:ext cx="7202016" cy="280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400" dirty="0"/>
              <a:t>Indicaciones:</a:t>
            </a:r>
          </a:p>
          <a:p>
            <a:pPr algn="just"/>
            <a:endParaRPr lang="es-CL" dirty="0"/>
          </a:p>
          <a:p>
            <a:pPr algn="just"/>
            <a:r>
              <a:rPr lang="es-CL" dirty="0"/>
              <a:t>Imagina que vas  de viaje a la antigua Roma. Escribe  un breve relato de tu viaje, considera:</a:t>
            </a:r>
          </a:p>
          <a:p>
            <a:pPr algn="just"/>
            <a:endParaRPr lang="es-CL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/>
              <a:t> Cómo seria el paisaje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dirty="0"/>
              <a:t> Características geográficas  </a:t>
            </a:r>
          </a:p>
          <a:p>
            <a:pPr algn="just"/>
            <a:endParaRPr lang="es-CL" dirty="0"/>
          </a:p>
          <a:p>
            <a:pPr algn="r"/>
            <a:r>
              <a:rPr lang="es-CL" dirty="0"/>
              <a:t>Al finalizar puedes crear un dibujo de tu viaje.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847528" y="4365104"/>
            <a:ext cx="6264696" cy="16561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Una vez terminado sube la actividad a la plataforma classroom, puede ser en formato Word o una fotografía de tu relato escrito en el cuaderno.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774" y="260648"/>
            <a:ext cx="3045339" cy="20882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568" y="2708920"/>
            <a:ext cx="33337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lamada ovalada 4"/>
          <p:cNvSpPr/>
          <p:nvPr/>
        </p:nvSpPr>
        <p:spPr>
          <a:xfrm>
            <a:off x="6168008" y="2852936"/>
            <a:ext cx="5760640" cy="1728192"/>
          </a:xfrm>
          <a:prstGeom prst="wedgeEllipseCallout">
            <a:avLst>
              <a:gd name="adj1" fmla="val -56607"/>
              <a:gd name="adj2" fmla="val 2035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rgbClr val="00B0F0"/>
              </a:solidFill>
            </a:endParaRPr>
          </a:p>
          <a:p>
            <a:pPr algn="ctr"/>
            <a:r>
              <a:rPr lang="es-CL" sz="2000" dirty="0">
                <a:solidFill>
                  <a:srgbClr val="00B0F0"/>
                </a:solidFill>
              </a:rPr>
              <a:t>Te invito a responder la autoevaluación de lo aprendido en el siguiente Link</a:t>
            </a:r>
          </a:p>
          <a:p>
            <a:pPr algn="ctr"/>
            <a:r>
              <a:rPr lang="es-CL" dirty="0">
                <a:hlinkClick r:id="rId3"/>
              </a:rPr>
              <a:t>https://forms.gle/BugQqZzwBHzmJjcWA</a:t>
            </a:r>
            <a:endParaRPr lang="es-CL" dirty="0"/>
          </a:p>
          <a:p>
            <a:pPr algn="ctr"/>
            <a:endParaRPr lang="es-CL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79376" y="2374"/>
            <a:ext cx="5832648" cy="2736304"/>
          </a:xfrm>
          <a:prstGeom prst="wedgeEllipseCallout">
            <a:avLst>
              <a:gd name="adj1" fmla="val 23200"/>
              <a:gd name="adj2" fmla="val 6824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1" dirty="0">
                <a:latin typeface="Comic Sans MS" pitchFamily="66" charset="0"/>
                <a:cs typeface="Arial" pitchFamily="34" charset="0"/>
              </a:rPr>
              <a:t>¡Felicitaciones por tu trabajo! Si tienes dudas, no olvides enviar un  mensaje desde tu correo institucional 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000" u="sng" dirty="0">
                <a:solidFill>
                  <a:prstClr val="black"/>
                </a:solidFill>
                <a:latin typeface="Gill Sans MT"/>
                <a:hlinkClick r:id="rId4"/>
              </a:rPr>
              <a:t>ccsociales3bas@agustiniano.cl</a:t>
            </a:r>
            <a:endParaRPr lang="es-ES" sz="2000" u="sng" dirty="0">
              <a:solidFill>
                <a:prstClr val="black"/>
              </a:solidFill>
              <a:latin typeface="Gill Sans MT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3184036"/>
            <a:ext cx="4204391" cy="36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000100" y="214290"/>
            <a:ext cx="7498080" cy="9286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1000100" y="620688"/>
            <a:ext cx="4879876" cy="795867"/>
          </a:xfrm>
        </p:spPr>
        <p:txBody>
          <a:bodyPr>
            <a:normAutofit/>
          </a:bodyPr>
          <a:lstStyle/>
          <a:p>
            <a:r>
              <a:rPr lang="es-CL" sz="3600" dirty="0">
                <a:solidFill>
                  <a:srgbClr val="FF0000"/>
                </a:solidFill>
              </a:rPr>
              <a:t>Objetivos de aprendizaje: </a:t>
            </a:r>
          </a:p>
          <a:p>
            <a:endParaRPr lang="es-CL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769856" y="1142984"/>
            <a:ext cx="9704412" cy="16379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2400" dirty="0"/>
              <a:t> Caracterizar el entorno geográfico de los romanos , utilizando vocabulario geográfico adecuado (continente, valle, montaña, océano, río, archipiélago, mares, península, ciudad, construcciones y monumentos, entre otros).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>
          <a:xfrm>
            <a:off x="971956" y="3212976"/>
            <a:ext cx="4389120" cy="795867"/>
          </a:xfrm>
        </p:spPr>
        <p:txBody>
          <a:bodyPr>
            <a:normAutofit/>
          </a:bodyPr>
          <a:lstStyle/>
          <a:p>
            <a:r>
              <a:rPr lang="es-CL" sz="3600" dirty="0"/>
              <a:t>Contenidos: </a:t>
            </a:r>
          </a:p>
        </p:txBody>
      </p:sp>
      <p:sp>
        <p:nvSpPr>
          <p:cNvPr id="12" name="Marcador de contenido 11"/>
          <p:cNvSpPr>
            <a:spLocks noGrp="1"/>
          </p:cNvSpPr>
          <p:nvPr>
            <p:ph sz="quarter" idx="4"/>
          </p:nvPr>
        </p:nvSpPr>
        <p:spPr>
          <a:xfrm>
            <a:off x="769856" y="4008843"/>
            <a:ext cx="7992888" cy="22140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CL" sz="2400" dirty="0"/>
              <a:t>Ubicación geográfica de Roma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400" dirty="0"/>
              <a:t>Características del entorno geográfico de Roma 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852656" y="908720"/>
            <a:ext cx="4366008" cy="58745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/>
          <p:cNvSpPr/>
          <p:nvPr/>
        </p:nvSpPr>
        <p:spPr>
          <a:xfrm>
            <a:off x="1055440" y="1113022"/>
            <a:ext cx="39604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1600" dirty="0">
                <a:solidFill>
                  <a:schemeClr val="bg1"/>
                </a:solidFill>
                <a:latin typeface="Futura-Medium" panose="020B0600000000000000" pitchFamily="34" charset="0"/>
              </a:rPr>
              <a:t>El material que se pone a su disposición es para ayudar a los estudiantes en su proceso de aprendizaje.</a:t>
            </a:r>
          </a:p>
          <a:p>
            <a:pPr algn="just">
              <a:buNone/>
            </a:pPr>
            <a:endParaRPr lang="es-CL" sz="1600" dirty="0">
              <a:solidFill>
                <a:schemeClr val="bg1"/>
              </a:solidFill>
              <a:latin typeface="Futura-Medium" panose="020B0600000000000000" pitchFamily="34" charset="0"/>
            </a:endParaRPr>
          </a:p>
          <a:p>
            <a:pPr algn="just">
              <a:buNone/>
            </a:pPr>
            <a:endParaRPr lang="es-CL" sz="1600" dirty="0">
              <a:solidFill>
                <a:schemeClr val="bg1"/>
              </a:solidFill>
              <a:latin typeface="Futura-Medium" panose="020B0600000000000000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1600" dirty="0">
                <a:solidFill>
                  <a:schemeClr val="bg1"/>
                </a:solidFill>
                <a:latin typeface="Futura-Medium" panose="020B0600000000000000" pitchFamily="34" charset="0"/>
              </a:rPr>
              <a:t>Recuerde que el material no es necesario imprimirlo, los estudiantes deberán responder y/o registrar información en </a:t>
            </a:r>
            <a:r>
              <a:rPr lang="es-CL" sz="1600" u="sng" dirty="0">
                <a:solidFill>
                  <a:schemeClr val="bg1"/>
                </a:solidFill>
                <a:latin typeface="Futura-Medium" panose="020B0600000000000000" pitchFamily="34" charset="0"/>
              </a:rPr>
              <a:t>sus cuadernos</a:t>
            </a:r>
            <a:r>
              <a:rPr lang="es-CL" sz="1600" dirty="0">
                <a:solidFill>
                  <a:schemeClr val="bg1"/>
                </a:solidFill>
                <a:latin typeface="Futura-Medium" panose="020B0600000000000000" pitchFamily="34" charset="0"/>
              </a:rPr>
              <a:t>.</a:t>
            </a:r>
          </a:p>
          <a:p>
            <a:pPr algn="just"/>
            <a:endParaRPr lang="es-CL" sz="1600" dirty="0">
              <a:solidFill>
                <a:schemeClr val="bg1"/>
              </a:solidFill>
              <a:latin typeface="Futura-Medium" panose="020B0600000000000000" pitchFamily="34" charset="0"/>
            </a:endParaRPr>
          </a:p>
          <a:p>
            <a:pPr algn="just">
              <a:buNone/>
            </a:pPr>
            <a:endParaRPr lang="es-CL" sz="1600" dirty="0">
              <a:solidFill>
                <a:schemeClr val="bg1"/>
              </a:solidFill>
              <a:latin typeface="Futura-Medium" panose="020B0600000000000000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1600" dirty="0">
                <a:solidFill>
                  <a:schemeClr val="bg1"/>
                </a:solidFill>
                <a:latin typeface="Futura-Medium" panose="020B0600000000000000" pitchFamily="34" charset="0"/>
              </a:rPr>
              <a:t>Los(as) niños(as) pueden trabajar utilizando también su texto de estudio, en caso de no tenerlos éste puede ser descargado del sitio web </a:t>
            </a:r>
            <a:r>
              <a:rPr lang="es-ES" sz="1600" dirty="0">
                <a:solidFill>
                  <a:schemeClr val="bg1"/>
                </a:solidFill>
                <a:latin typeface="Futura-Medium" panose="020B0600000000000000" pitchFamily="34" charset="0"/>
                <a:hlinkClick r:id="rId3"/>
              </a:rPr>
              <a:t>https://curriculumnacional.mineduc.cl/614/w3-propertyvalue-187786.html</a:t>
            </a:r>
            <a:r>
              <a:rPr lang="es-ES" sz="1600" dirty="0">
                <a:solidFill>
                  <a:schemeClr val="bg1"/>
                </a:solidFill>
                <a:latin typeface="Futura-Medium" panose="020B0600000000000000" pitchFamily="34" charset="0"/>
              </a:rPr>
              <a:t> seleccionando el curso y la asignatura correspondiente.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4"/>
          </p:nvPr>
        </p:nvSpPr>
        <p:spPr>
          <a:xfrm>
            <a:off x="1343472" y="358603"/>
            <a:ext cx="3566160" cy="44796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/>
              <a:t>Indicaciones para apoderados </a:t>
            </a:r>
          </a:p>
        </p:txBody>
      </p:sp>
      <p:sp>
        <p:nvSpPr>
          <p:cNvPr id="15" name="Marcador de texto 11"/>
          <p:cNvSpPr>
            <a:spLocks noGrp="1"/>
          </p:cNvSpPr>
          <p:nvPr>
            <p:ph type="body" sz="quarter" idx="16"/>
          </p:nvPr>
        </p:nvSpPr>
        <p:spPr>
          <a:xfrm>
            <a:off x="5609064" y="358603"/>
            <a:ext cx="3566160" cy="447966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/>
              <a:t>Indicaciones para alumnos 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5218664" y="908720"/>
            <a:ext cx="4346960" cy="58745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68046" lvl="0" indent="-285750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prstClr val="black"/>
                </a:solidFill>
                <a:latin typeface="Futura-Medium" panose="020B0600000000000000" pitchFamily="34" charset="0"/>
              </a:rPr>
              <a:t>Ubícate en un lugar tranquilo sin distracciones.</a:t>
            </a:r>
          </a:p>
          <a:p>
            <a:pPr marL="368046" lvl="0" indent="-285750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prstClr val="black"/>
                </a:solidFill>
                <a:latin typeface="Futura-Medium" panose="020B0600000000000000" pitchFamily="34" charset="0"/>
              </a:rPr>
              <a:t>Ten disponible los materiales necesarios para desarrollar tu trabajo: cuaderno y libro de la asignatura,  acceso a internet desde tu computador, </a:t>
            </a:r>
            <a:r>
              <a:rPr lang="es-CL" sz="1600" dirty="0" err="1">
                <a:solidFill>
                  <a:prstClr val="black"/>
                </a:solidFill>
                <a:latin typeface="Futura-Medium" panose="020B0600000000000000" pitchFamily="34" charset="0"/>
              </a:rPr>
              <a:t>tablet</a:t>
            </a:r>
            <a:r>
              <a:rPr lang="es-CL" sz="1600" dirty="0">
                <a:solidFill>
                  <a:prstClr val="black"/>
                </a:solidFill>
                <a:latin typeface="Futura-Medium" panose="020B0600000000000000" pitchFamily="34" charset="0"/>
              </a:rPr>
              <a:t> o celular y estuche.</a:t>
            </a:r>
            <a:endParaRPr lang="es-CL" sz="1400" dirty="0">
              <a:solidFill>
                <a:prstClr val="black"/>
              </a:solidFill>
              <a:latin typeface="Futura-Medium" panose="020B0600000000000000" pitchFamily="34" charset="0"/>
            </a:endParaRPr>
          </a:p>
          <a:p>
            <a:pPr marL="368046" lvl="0" indent="-285750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prstClr val="black"/>
                </a:solidFill>
                <a:latin typeface="Futura-Medium" panose="020B0600000000000000" pitchFamily="34" charset="0"/>
              </a:rPr>
              <a:t>Terminadas las actividades dadas en tu libro o cuaderno, puedas verificar en familiar tus respuestas. (pautas de corrección)</a:t>
            </a:r>
          </a:p>
          <a:p>
            <a:pPr marL="368046" lvl="0" indent="-285750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ü"/>
            </a:pPr>
            <a:r>
              <a:rPr lang="es-CL" sz="1600" dirty="0">
                <a:solidFill>
                  <a:prstClr val="black"/>
                </a:solidFill>
                <a:latin typeface="Futura-Medium" panose="020B0600000000000000" pitchFamily="34" charset="0"/>
              </a:rPr>
              <a:t>Debes realizar la  AUTOEVALUACIÓN de los contenidos trabajados, la cual se encuentra al finalizar el </a:t>
            </a:r>
            <a:r>
              <a:rPr lang="es-CL" sz="1600" dirty="0" err="1">
                <a:solidFill>
                  <a:prstClr val="black"/>
                </a:solidFill>
                <a:latin typeface="Futura-Medium" panose="020B0600000000000000" pitchFamily="34" charset="0"/>
              </a:rPr>
              <a:t>ppt</a:t>
            </a:r>
            <a:r>
              <a:rPr lang="es-CL" sz="1600" dirty="0">
                <a:solidFill>
                  <a:prstClr val="black"/>
                </a:solidFill>
                <a:latin typeface="Futura-Medium" panose="020B0600000000000000" pitchFamily="34" charset="0"/>
              </a:rPr>
              <a:t>.</a:t>
            </a:r>
          </a:p>
          <a:p>
            <a:pPr marL="368046" lvl="0" indent="-285750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prstClr val="black"/>
                </a:solidFill>
                <a:latin typeface="Futura-Medium" panose="020B0600000000000000" pitchFamily="34" charset="0"/>
              </a:rPr>
              <a:t>Ante cualquier duda escribe desde tu correo institucional a:</a:t>
            </a:r>
            <a:r>
              <a:rPr lang="es-ES" sz="2000" u="sng" dirty="0">
                <a:solidFill>
                  <a:prstClr val="black"/>
                </a:solidFill>
                <a:latin typeface="Gill Sans MT"/>
                <a:hlinkClick r:id="rId4"/>
              </a:rPr>
              <a:t>                      ccsociales3bas@agustiniano.cl</a:t>
            </a:r>
            <a:endParaRPr lang="es-ES" sz="2000" u="sng" dirty="0">
              <a:solidFill>
                <a:prstClr val="black"/>
              </a:solidFill>
              <a:latin typeface="Gill Sans MT"/>
            </a:endParaRPr>
          </a:p>
          <a:p>
            <a:pPr marL="82296" lvl="0">
              <a:spcBef>
                <a:spcPts val="600"/>
              </a:spcBef>
              <a:buClr>
                <a:srgbClr val="FE8637"/>
              </a:buClr>
              <a:buSzPct val="80000"/>
            </a:pPr>
            <a:endParaRPr lang="es-CL" sz="1500" dirty="0">
              <a:solidFill>
                <a:prstClr val="black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1424" y="188640"/>
            <a:ext cx="10585176" cy="663352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>
                <a:solidFill>
                  <a:srgbClr val="7030A0"/>
                </a:solidFill>
              </a:rPr>
              <a:t>Qué hemos aprendido de las antiguas civilizaciones 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27448" y="851992"/>
            <a:ext cx="9289032" cy="1034963"/>
          </a:xfrm>
        </p:spPr>
        <p:txBody>
          <a:bodyPr rtlCol="0"/>
          <a:lstStyle/>
          <a:p>
            <a:pPr rtl="0"/>
            <a:r>
              <a:rPr lang="es-ES" dirty="0"/>
              <a:t>        En las clases anteriores aprendimos sobre la civilización griega. </a:t>
            </a:r>
          </a:p>
          <a:p>
            <a:pPr rtl="0"/>
            <a:r>
              <a:rPr lang="es-ES" dirty="0">
                <a:solidFill>
                  <a:schemeClr val="accent3"/>
                </a:solidFill>
              </a:rPr>
              <a:t>                   ¿ Qué recuerdas de lo aprendido sobre los griegos?</a:t>
            </a:r>
          </a:p>
        </p:txBody>
      </p:sp>
      <p:sp>
        <p:nvSpPr>
          <p:cNvPr id="4" name="Elipse 3"/>
          <p:cNvSpPr/>
          <p:nvPr/>
        </p:nvSpPr>
        <p:spPr>
          <a:xfrm rot="21182986">
            <a:off x="2458896" y="2076413"/>
            <a:ext cx="316835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Se ubicaron en la península de los Balcanes </a:t>
            </a:r>
          </a:p>
        </p:txBody>
      </p:sp>
      <p:sp>
        <p:nvSpPr>
          <p:cNvPr id="5" name="Elipse 4"/>
          <p:cNvSpPr/>
          <p:nvPr/>
        </p:nvSpPr>
        <p:spPr>
          <a:xfrm rot="21282645">
            <a:off x="2643174" y="3841234"/>
            <a:ext cx="3168352" cy="93610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Su territorio era montañoso y de extensas costas </a:t>
            </a:r>
          </a:p>
        </p:txBody>
      </p:sp>
      <p:sp>
        <p:nvSpPr>
          <p:cNvPr id="6" name="Elipse 5"/>
          <p:cNvSpPr/>
          <p:nvPr/>
        </p:nvSpPr>
        <p:spPr>
          <a:xfrm rot="915891">
            <a:off x="6042116" y="2287526"/>
            <a:ext cx="3168352" cy="93610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Los rodeaban los mares Egeo, Jónico y Mediterráneo</a:t>
            </a:r>
          </a:p>
        </p:txBody>
      </p:sp>
      <p:sp>
        <p:nvSpPr>
          <p:cNvPr id="7" name="Elipse 6"/>
          <p:cNvSpPr/>
          <p:nvPr/>
        </p:nvSpPr>
        <p:spPr>
          <a:xfrm rot="504464">
            <a:off x="6090084" y="3613533"/>
            <a:ext cx="3432527" cy="10419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>
                <a:solidFill>
                  <a:schemeClr val="tx2"/>
                </a:solidFill>
              </a:rPr>
              <a:t>Se volvieron expertos navegantes, marineros y comerciantes </a:t>
            </a:r>
          </a:p>
        </p:txBody>
      </p:sp>
      <p:sp>
        <p:nvSpPr>
          <p:cNvPr id="8" name="Pentágono 7"/>
          <p:cNvSpPr/>
          <p:nvPr/>
        </p:nvSpPr>
        <p:spPr>
          <a:xfrm>
            <a:off x="3424976" y="5301208"/>
            <a:ext cx="5558072" cy="1368152"/>
          </a:xfrm>
          <a:prstGeom prst="homePlate">
            <a:avLst/>
          </a:prstGeom>
          <a:solidFill>
            <a:srgbClr val="DF7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bg2">
                    <a:lumMod val="10000"/>
                  </a:schemeClr>
                </a:solidFill>
              </a:rPr>
              <a:t>En esta clase aprenderemos sobre otra antigua civilización  “La Romana”, te invito aprender sobre ella </a:t>
            </a: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19336" y="5021007"/>
            <a:ext cx="6192688" cy="1712530"/>
          </a:xfrm>
        </p:spPr>
        <p:txBody>
          <a:bodyPr rtlCol="0">
            <a:noAutofit/>
          </a:bodyPr>
          <a:lstStyle/>
          <a:p>
            <a:r>
              <a:rPr lang="es-ES" sz="1600" dirty="0">
                <a:solidFill>
                  <a:srgbClr val="C00000"/>
                </a:solidFill>
                <a:latin typeface="Futura-Medium" panose="020B0600000000000000" pitchFamily="34" charset="0"/>
              </a:rPr>
              <a:t>- La civilización Romana, la más grande de toda la antigüedad</a:t>
            </a:r>
            <a:br>
              <a:rPr lang="es-ES" sz="1600" dirty="0">
                <a:solidFill>
                  <a:srgbClr val="C00000"/>
                </a:solidFill>
                <a:latin typeface="Futura-Medium" panose="020B0600000000000000" pitchFamily="34" charset="0"/>
              </a:rPr>
            </a:br>
            <a:r>
              <a:rPr lang="es-CL" sz="1600" dirty="0">
                <a:solidFill>
                  <a:srgbClr val="C00000"/>
                </a:solidFill>
                <a:latin typeface="Futura-Medium" panose="020B0600000000000000" pitchFamily="34" charset="0"/>
              </a:rPr>
              <a:t>- Roma s</a:t>
            </a:r>
            <a:r>
              <a:rPr lang="es-ES" sz="1600" dirty="0">
                <a:solidFill>
                  <a:srgbClr val="C00000"/>
                </a:solidFill>
                <a:latin typeface="Futura-Medium" panose="020B0600000000000000" pitchFamily="34" charset="0"/>
              </a:rPr>
              <a:t>e situó en la península Itálica, en Europa </a:t>
            </a:r>
            <a:br>
              <a:rPr lang="es-ES" sz="1600" dirty="0">
                <a:solidFill>
                  <a:srgbClr val="C00000"/>
                </a:solidFill>
                <a:latin typeface="Futura-Medium" panose="020B0600000000000000" pitchFamily="34" charset="0"/>
              </a:rPr>
            </a:br>
            <a:r>
              <a:rPr lang="es-ES" sz="1600" dirty="0">
                <a:solidFill>
                  <a:srgbClr val="C00000"/>
                </a:solidFill>
                <a:latin typeface="Futura-Medium" panose="020B0600000000000000" pitchFamily="34" charset="0"/>
              </a:rPr>
              <a:t>- </a:t>
            </a:r>
            <a:r>
              <a:rPr lang="es-CL" sz="1600" dirty="0">
                <a:solidFill>
                  <a:srgbClr val="C00000"/>
                </a:solidFill>
                <a:latin typeface="Futura-Medium" panose="020B0600000000000000" pitchFamily="34" charset="0"/>
              </a:rPr>
              <a:t>Los romanos surgieron de la unión de varios pueblos hace 2 500  años. </a:t>
            </a:r>
            <a:br>
              <a:rPr lang="es-CL" sz="1600" dirty="0">
                <a:solidFill>
                  <a:srgbClr val="C00000"/>
                </a:solidFill>
                <a:latin typeface="Futura-Medium" panose="020B0600000000000000" pitchFamily="34" charset="0"/>
              </a:rPr>
            </a:br>
            <a:r>
              <a:rPr lang="es-CL" sz="1600" dirty="0">
                <a:solidFill>
                  <a:srgbClr val="C00000"/>
                </a:solidFill>
                <a:latin typeface="Futura-Medium" panose="020B0600000000000000" pitchFamily="34" charset="0"/>
              </a:rPr>
              <a:t>- Según la leyenda y los restos encontrados, su historia comenzó el    año 753 antes de Cristo</a:t>
            </a:r>
            <a:br>
              <a:rPr lang="es-CL" sz="1600" dirty="0">
                <a:solidFill>
                  <a:srgbClr val="C00000"/>
                </a:solidFill>
                <a:latin typeface="Futura-Medium" panose="020B0600000000000000" pitchFamily="34" charset="0"/>
              </a:rPr>
            </a:br>
            <a:endParaRPr lang="es-ES" sz="1600" dirty="0">
              <a:solidFill>
                <a:srgbClr val="C00000"/>
              </a:solidFill>
              <a:latin typeface="Futura-Medium" panose="020B0600000000000000" pitchFamily="34" charset="0"/>
            </a:endParaRP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8" r="8078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96" y="790135"/>
            <a:ext cx="5688632" cy="4230871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6528048" y="1124744"/>
            <a:ext cx="2592288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El Imperio romano se extendió, por gran porte de Europa, el norte de África y noroeste de Asia 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353696" y="656692"/>
            <a:ext cx="56166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Ubicación geográfica de Roma</a:t>
            </a:r>
            <a:r>
              <a:rPr lang="es-CL" dirty="0"/>
              <a:t>.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4" y="3015613"/>
            <a:ext cx="4402559" cy="286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1240052"/>
            <a:ext cx="8568952" cy="558924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456" y="277780"/>
            <a:ext cx="9829800" cy="753228"/>
          </a:xfrm>
        </p:spPr>
        <p:txBody>
          <a:bodyPr rtlCol="0">
            <a:noAutofit/>
          </a:bodyPr>
          <a:lstStyle/>
          <a:p>
            <a:pPr rtl="0"/>
            <a:r>
              <a:rPr lang="es-ES" b="1" dirty="0">
                <a:solidFill>
                  <a:srgbClr val="00B0F0"/>
                </a:solidFill>
              </a:rPr>
              <a:t>Aprendamos sobre el medio geográfico de los Romanos </a:t>
            </a:r>
          </a:p>
        </p:txBody>
      </p:sp>
      <p:sp>
        <p:nvSpPr>
          <p:cNvPr id="5" name="Llamada ovalada 4"/>
          <p:cNvSpPr/>
          <p:nvPr/>
        </p:nvSpPr>
        <p:spPr>
          <a:xfrm>
            <a:off x="6264580" y="1350720"/>
            <a:ext cx="4079892" cy="1397726"/>
          </a:xfrm>
          <a:prstGeom prst="wedgeEllipseCallout">
            <a:avLst>
              <a:gd name="adj1" fmla="val -33375"/>
              <a:gd name="adj2" fmla="val 8319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/>
              <a:t>La civilización romana se desarrolló en el centro de la  península Itálica, la cual se encuentra rodeada por el mar Mediterráneo</a:t>
            </a:r>
            <a:r>
              <a:rPr lang="es-CL" dirty="0"/>
              <a:t>. </a:t>
            </a:r>
          </a:p>
        </p:txBody>
      </p:sp>
      <p:sp>
        <p:nvSpPr>
          <p:cNvPr id="6" name="Estrella de 5 puntas 5"/>
          <p:cNvSpPr/>
          <p:nvPr/>
        </p:nvSpPr>
        <p:spPr>
          <a:xfrm>
            <a:off x="6456040" y="3437463"/>
            <a:ext cx="720080" cy="75561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redondeado 7"/>
          <p:cNvSpPr/>
          <p:nvPr/>
        </p:nvSpPr>
        <p:spPr>
          <a:xfrm>
            <a:off x="3315925" y="4983672"/>
            <a:ext cx="3871292" cy="114983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/>
              <a:t>Cercanas al continente se ubican tres grandes islas: Córcega, Cerdeña y Sicilia</a:t>
            </a:r>
            <a:r>
              <a:rPr lang="es-CL" dirty="0"/>
              <a:t>. 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3315925" y="2519124"/>
            <a:ext cx="3140115" cy="9849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479376" y="1324408"/>
            <a:ext cx="3168352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600" dirty="0">
                <a:solidFill>
                  <a:schemeClr val="tx1"/>
                </a:solidFill>
              </a:rPr>
              <a:t>Esta península, que tiene la forma de una bota. </a:t>
            </a:r>
            <a:r>
              <a:rPr lang="es-ES_tradnl" sz="1600" dirty="0"/>
              <a:t>La península está atravesada de manera longitudinal por una cordillera, llamada  </a:t>
            </a:r>
            <a:r>
              <a:rPr lang="es-ES_tradnl" sz="1600" b="1" i="1" dirty="0"/>
              <a:t>montes Apeninos</a:t>
            </a:r>
            <a:r>
              <a:rPr lang="es-ES_tradnl" sz="1600" i="1" dirty="0"/>
              <a:t>.</a:t>
            </a:r>
            <a:r>
              <a:rPr lang="es-ES_tradnl" sz="1600" dirty="0"/>
              <a:t> </a:t>
            </a:r>
            <a:endParaRPr lang="es-CL" sz="1600" dirty="0"/>
          </a:p>
          <a:p>
            <a:pPr algn="just"/>
            <a:endParaRPr lang="es-CL" sz="1400" dirty="0">
              <a:solidFill>
                <a:srgbClr val="00B0F0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9408368" y="3062068"/>
            <a:ext cx="2664296" cy="13750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Roma esta rodeada por los mares Jónico, Tirreno, Adriático que pertenecen al mar Mediterráneo</a:t>
            </a:r>
          </a:p>
        </p:txBody>
      </p:sp>
      <p:cxnSp>
        <p:nvCxnSpPr>
          <p:cNvPr id="18" name="Conector recto de flecha 17"/>
          <p:cNvCxnSpPr/>
          <p:nvPr/>
        </p:nvCxnSpPr>
        <p:spPr>
          <a:xfrm flipH="1" flipV="1">
            <a:off x="3503712" y="4063380"/>
            <a:ext cx="504056" cy="109381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 flipV="1">
            <a:off x="3071664" y="5235890"/>
            <a:ext cx="432048" cy="3042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4799856" y="5947791"/>
            <a:ext cx="451715" cy="689017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8" grpId="0" animBg="1"/>
      <p:bldP spid="9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12" y="1124744"/>
            <a:ext cx="3960440" cy="386934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95400" y="332656"/>
            <a:ext cx="9937104" cy="720080"/>
          </a:xfrm>
        </p:spPr>
        <p:txBody>
          <a:bodyPr>
            <a:normAutofit fontScale="90000"/>
          </a:bodyPr>
          <a:lstStyle/>
          <a:p>
            <a:r>
              <a:rPr lang="es-CL" sz="2700" dirty="0">
                <a:solidFill>
                  <a:srgbClr val="00B0F0"/>
                </a:solidFill>
                <a:latin typeface="Futura-Medium" panose="020B0600000000000000" pitchFamily="34" charset="0"/>
              </a:rPr>
              <a:t>Actividad en tu cuaderno </a:t>
            </a:r>
            <a:br>
              <a:rPr lang="es-CL" sz="2000" dirty="0">
                <a:latin typeface="Futura-Medium" panose="020B0600000000000000" pitchFamily="34" charset="0"/>
              </a:rPr>
            </a:br>
            <a:r>
              <a:rPr lang="es-CL" sz="2000" dirty="0">
                <a:latin typeface="Futura-Medium" panose="020B0600000000000000" pitchFamily="34" charset="0"/>
              </a:rPr>
              <a:t>Dibuja en tu cuaderno el territorio ocupado por los romanos y sigue las indicaciones para identificar los principales lugares geográficos: </a:t>
            </a:r>
            <a:endParaRPr lang="es-CL" dirty="0">
              <a:latin typeface="Futura-Medium" panose="020B0600000000000000" pitchFamily="34" charset="0"/>
            </a:endParaRPr>
          </a:p>
        </p:txBody>
      </p:sp>
      <p:sp>
        <p:nvSpPr>
          <p:cNvPr id="8" name="Pentágono 7"/>
          <p:cNvSpPr/>
          <p:nvPr/>
        </p:nvSpPr>
        <p:spPr>
          <a:xfrm>
            <a:off x="911424" y="1133873"/>
            <a:ext cx="5976664" cy="3663280"/>
          </a:xfrm>
          <a:prstGeom prst="homePlate">
            <a:avLst>
              <a:gd name="adj" fmla="val 364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L" dirty="0"/>
              <a:t>Pinta de color rojo la ubicación de Roma</a:t>
            </a:r>
          </a:p>
          <a:p>
            <a:endParaRPr lang="es-C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_tradnl" dirty="0"/>
              <a:t>Escribe en el mapa el nombre de las islas de Sicilia, Cerdeña y Córcega y píntalas de color verde </a:t>
            </a:r>
          </a:p>
          <a:p>
            <a:pPr lvl="0"/>
            <a:endParaRPr lang="es-ES_tradnl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_tradnl" dirty="0"/>
              <a:t>Pinta de color café la cordillera de los Apeninos</a:t>
            </a:r>
          </a:p>
          <a:p>
            <a:pPr lvl="0"/>
            <a:r>
              <a:rPr lang="es-ES_tradnl" dirty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_tradnl" dirty="0"/>
              <a:t>Pinta de color azul los mares que rodean a Roma y escribe el nombre del Mar Mediterráneo.</a:t>
            </a:r>
            <a:endParaRPr lang="es-C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160" y="836712"/>
            <a:ext cx="3925160" cy="3778969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5231904" y="5805264"/>
            <a:ext cx="41764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Has clic para revisar tu actividad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/>
          <p:cNvSpPr/>
          <p:nvPr/>
        </p:nvSpPr>
        <p:spPr>
          <a:xfrm>
            <a:off x="695400" y="623327"/>
            <a:ext cx="561662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/>
              <a:t>Aprendamos más sobre el territorio romano </a:t>
            </a:r>
            <a:r>
              <a:rPr lang="es-CL" dirty="0"/>
              <a:t>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87775" y="1419405"/>
            <a:ext cx="4914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latin typeface="Futura-Medium" panose="020B0600000000000000" pitchFamily="34" charset="0"/>
              </a:rPr>
              <a:t>Roma se ubicó entre las colinas y a orillas del río Tíber. Este río fue fundamental para el desarrollo de la ciudad. A través de sus aguas, los romanos llegaban al mar. Así lograban comunicar a Roma con otras regiones.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39416" y="2742844"/>
            <a:ext cx="4913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latin typeface="Futura-Medium" panose="020B0600000000000000" pitchFamily="34" charset="0"/>
              </a:rPr>
              <a:t>Los romanos dominaron la mayor parte de las orillas del mar Mediterráneo y conquistaron muchas tierras a su alrededor, por ello llamaban al mediterráneo </a:t>
            </a:r>
            <a:r>
              <a:rPr lang="es-CL" sz="1600" dirty="0">
                <a:solidFill>
                  <a:srgbClr val="00B0F0"/>
                </a:solidFill>
                <a:latin typeface="Futura-Medium" panose="020B0600000000000000" pitchFamily="34" charset="0"/>
              </a:rPr>
              <a:t>MARE NOSTRUM</a:t>
            </a:r>
            <a:r>
              <a:rPr lang="es-CL" sz="1600" dirty="0">
                <a:latin typeface="Futura-Medium" panose="020B0600000000000000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L" sz="1600" dirty="0">
                <a:latin typeface="Futura-Medium" panose="020B0600000000000000" pitchFamily="34" charset="0"/>
              </a:rPr>
              <a:t>El relieve del territorio romano era </a:t>
            </a:r>
            <a:r>
              <a:rPr lang="es-CL" sz="1600" dirty="0">
                <a:solidFill>
                  <a:srgbClr val="00B0F0"/>
                </a:solidFill>
                <a:latin typeface="Futura-Medium" panose="020B0600000000000000" pitchFamily="34" charset="0"/>
              </a:rPr>
              <a:t>montañoso</a:t>
            </a:r>
            <a:r>
              <a:rPr lang="es-CL" sz="1600" dirty="0">
                <a:latin typeface="Futura-Medium" panose="020B0600000000000000" pitchFamily="34" charset="0"/>
              </a:rPr>
              <a:t> con ríos que les permitieron conectarse con los pueblos de esa zona. Su clima, al igual que en Grecia, era de tipo mediterráneo.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CL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351" y="3068960"/>
            <a:ext cx="5184418" cy="29523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343" y="764703"/>
            <a:ext cx="3464073" cy="218443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92" y="4797152"/>
            <a:ext cx="1847559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5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07368" y="1300729"/>
            <a:ext cx="3813056" cy="251642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s-ES" dirty="0">
                <a:solidFill>
                  <a:srgbClr val="00B0F0"/>
                </a:solidFill>
              </a:rPr>
              <a:t>Trabaja en tu libro en la página 81:</a:t>
            </a:r>
          </a:p>
          <a:p>
            <a:pPr rtl="0"/>
            <a:endParaRPr lang="es-ES" dirty="0">
              <a:solidFill>
                <a:srgbClr val="00B0F0"/>
              </a:solidFill>
            </a:endParaRPr>
          </a:p>
          <a:p>
            <a:pPr marL="342900" indent="-342900" algn="just" rtl="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B0F0"/>
                </a:solidFill>
              </a:rPr>
              <a:t>Leyendo la información sobre el territorio romano</a:t>
            </a:r>
          </a:p>
          <a:p>
            <a:pPr marL="342900" indent="-342900" algn="just" rtl="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B0F0"/>
                </a:solidFill>
              </a:rPr>
              <a:t>Completando la tabla sobre el espacio geográfico de los </a:t>
            </a:r>
            <a:r>
              <a:rPr lang="es-ES" u="sng" dirty="0">
                <a:solidFill>
                  <a:srgbClr val="00B0F0"/>
                </a:solidFill>
              </a:rPr>
              <a:t>romanos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6625952" cy="543594"/>
          </a:xfrm>
        </p:spPr>
        <p:txBody>
          <a:bodyPr rtlCol="0"/>
          <a:lstStyle/>
          <a:p>
            <a:pPr rtl="0"/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Actividad en tu libro: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816" y="1268760"/>
            <a:ext cx="3744416" cy="478801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4312" y="504805"/>
            <a:ext cx="2736304" cy="3165235"/>
          </a:xfrm>
          <a:prstGeom prst="rect">
            <a:avLst/>
          </a:prstGeom>
        </p:spPr>
      </p:pic>
      <p:grpSp>
        <p:nvGrpSpPr>
          <p:cNvPr id="20" name="Grupo 19"/>
          <p:cNvGrpSpPr/>
          <p:nvPr/>
        </p:nvGrpSpPr>
        <p:grpSpPr>
          <a:xfrm>
            <a:off x="3071664" y="3477770"/>
            <a:ext cx="6854085" cy="2579005"/>
            <a:chOff x="3071664" y="3477770"/>
            <a:chExt cx="6854085" cy="2579005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71664" y="4942350"/>
              <a:ext cx="1685925" cy="1114425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7589" y="4942350"/>
              <a:ext cx="1685925" cy="11049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0910" y="4932825"/>
              <a:ext cx="1685925" cy="1114425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30299" y="4951875"/>
              <a:ext cx="1695450" cy="1104900"/>
            </a:xfrm>
            <a:prstGeom prst="rect">
              <a:avLst/>
            </a:prstGeom>
          </p:spPr>
        </p:pic>
        <p:cxnSp>
          <p:nvCxnSpPr>
            <p:cNvPr id="12" name="Conector recto de flecha 11"/>
            <p:cNvCxnSpPr/>
            <p:nvPr/>
          </p:nvCxnSpPr>
          <p:spPr>
            <a:xfrm flipH="1">
              <a:off x="4079776" y="3501008"/>
              <a:ext cx="1543409" cy="143181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de flecha 12"/>
            <p:cNvCxnSpPr>
              <a:endCxn id="6" idx="0"/>
            </p:cNvCxnSpPr>
            <p:nvPr/>
          </p:nvCxnSpPr>
          <p:spPr>
            <a:xfrm flipH="1">
              <a:off x="5600552" y="3491483"/>
              <a:ext cx="531453" cy="145086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/>
            <p:cNvCxnSpPr/>
            <p:nvPr/>
          </p:nvCxnSpPr>
          <p:spPr>
            <a:xfrm>
              <a:off x="6747300" y="3477770"/>
              <a:ext cx="377804" cy="147410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/>
            <p:cNvCxnSpPr/>
            <p:nvPr/>
          </p:nvCxnSpPr>
          <p:spPr>
            <a:xfrm>
              <a:off x="7406827" y="3501008"/>
              <a:ext cx="1500015" cy="14529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ángulo redondeado 18"/>
          <p:cNvSpPr/>
          <p:nvPr/>
        </p:nvSpPr>
        <p:spPr>
          <a:xfrm>
            <a:off x="8477300" y="3858595"/>
            <a:ext cx="35233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Has clic para revisar tu actividad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Amiguito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7122_TF03896101.potx" id="{54DDF90D-4D8C-4C0B-8E7A-27FE1D9E818D}" vid="{D83EF4BC-2653-47A8-9905-60BE1DC3223F}"/>
    </a:ext>
  </a:extLst>
</a:theme>
</file>

<file path=ppt/theme/theme2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40262f94-9f35-4ac3-9a90-690165a166b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1035</Words>
  <Application>Microsoft Office PowerPoint</Application>
  <PresentationFormat>Panorámica</PresentationFormat>
  <Paragraphs>95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Comic Sans MS</vt:lpstr>
      <vt:lpstr>Futura-Medium</vt:lpstr>
      <vt:lpstr>Gill Sans MT</vt:lpstr>
      <vt:lpstr>Times New Roman</vt:lpstr>
      <vt:lpstr>Wingdings</vt:lpstr>
      <vt:lpstr>Amiguitos 16x9</vt:lpstr>
      <vt:lpstr>Unidad 4: Civilización Romana  “El entorno geográfico de los romanos” </vt:lpstr>
      <vt:lpstr>Presentación de PowerPoint</vt:lpstr>
      <vt:lpstr>Presentación de PowerPoint</vt:lpstr>
      <vt:lpstr>Qué hemos aprendido de las antiguas civilizaciones </vt:lpstr>
      <vt:lpstr>- La civilización Romana, la más grande de toda la antigüedad - Roma se situó en la península Itálica, en Europa  - Los romanos surgieron de la unión de varios pueblos hace 2 500  años.  - Según la leyenda y los restos encontrados, su historia comenzó el    año 753 antes de Cristo </vt:lpstr>
      <vt:lpstr>Aprendamos sobre el medio geográfico de los Romanos </vt:lpstr>
      <vt:lpstr>Actividad en tu cuaderno  Dibuja en tu cuaderno el territorio ocupado por los romanos y sigue las indicaciones para identificar los principales lugares geográficos: </vt:lpstr>
      <vt:lpstr>Presentación de PowerPoint</vt:lpstr>
      <vt:lpstr>Actividad en tu libro: </vt:lpstr>
      <vt:lpstr>Presentación de PowerPoint</vt:lpstr>
      <vt:lpstr>Actividad de la semana 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4: Civilización Romana  “El entorno geográfico de los romanos”</dc:title>
  <dc:creator>Cuenta Microsoft</dc:creator>
  <cp:keywords/>
  <cp:lastModifiedBy>Asterix</cp:lastModifiedBy>
  <cp:revision>45</cp:revision>
  <dcterms:created xsi:type="dcterms:W3CDTF">2020-06-22T20:07:26Z</dcterms:created>
  <dcterms:modified xsi:type="dcterms:W3CDTF">2020-07-01T03:57:49Z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