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91" r:id="rId2"/>
    <p:sldId id="329" r:id="rId3"/>
    <p:sldId id="308" r:id="rId4"/>
    <p:sldId id="310" r:id="rId5"/>
    <p:sldId id="331" r:id="rId6"/>
    <p:sldId id="332" r:id="rId7"/>
    <p:sldId id="333" r:id="rId8"/>
    <p:sldId id="335" r:id="rId9"/>
    <p:sldId id="334" r:id="rId10"/>
    <p:sldId id="336" r:id="rId11"/>
    <p:sldId id="337" r:id="rId12"/>
    <p:sldId id="328" r:id="rId13"/>
    <p:sldId id="330" r:id="rId14"/>
    <p:sldId id="32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479F697-F339-4056-B495-E5D4D49D16F4}">
          <p14:sldIdLst>
            <p14:sldId id="291"/>
            <p14:sldId id="329"/>
            <p14:sldId id="308"/>
            <p14:sldId id="310"/>
            <p14:sldId id="331"/>
            <p14:sldId id="332"/>
            <p14:sldId id="333"/>
            <p14:sldId id="335"/>
            <p14:sldId id="334"/>
            <p14:sldId id="336"/>
            <p14:sldId id="337"/>
            <p14:sldId id="328"/>
            <p14:sldId id="330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F25157-1863-4268-9C65-E45D859B0CE8}" type="doc">
      <dgm:prSet loTypeId="urn:microsoft.com/office/officeart/2005/8/layout/orgChart1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D0013F1-F351-4921-A75C-118190803CEE}">
      <dgm:prSet/>
      <dgm:spPr/>
      <dgm:t>
        <a:bodyPr/>
        <a:lstStyle/>
        <a:p>
          <a:r>
            <a:rPr lang="es-ES" dirty="0"/>
            <a:t>Reforzar contenido clave de la primera y segunda unidad. </a:t>
          </a:r>
          <a:endParaRPr lang="en-US" dirty="0"/>
        </a:p>
      </dgm:t>
    </dgm:pt>
    <dgm:pt modelId="{56AE2D26-8A75-4467-B60C-636CCC8A9B7E}" type="parTrans" cxnId="{73092966-245C-4FD3-84A4-7FCE9B4C5856}">
      <dgm:prSet/>
      <dgm:spPr/>
      <dgm:t>
        <a:bodyPr/>
        <a:lstStyle/>
        <a:p>
          <a:endParaRPr lang="en-US"/>
        </a:p>
      </dgm:t>
    </dgm:pt>
    <dgm:pt modelId="{369402CD-36EE-421B-803C-BBF1324ECFF3}" type="sibTrans" cxnId="{73092966-245C-4FD3-84A4-7FCE9B4C5856}">
      <dgm:prSet/>
      <dgm:spPr/>
      <dgm:t>
        <a:bodyPr/>
        <a:lstStyle/>
        <a:p>
          <a:endParaRPr lang="en-US"/>
        </a:p>
      </dgm:t>
    </dgm:pt>
    <dgm:pt modelId="{D95AFAFD-33EF-46A0-A714-BF3F54944A37}" type="pres">
      <dgm:prSet presAssocID="{E6F25157-1863-4268-9C65-E45D859B0CE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55F09AA-6825-4107-855D-F9D77DBA49DF}" type="pres">
      <dgm:prSet presAssocID="{6D0013F1-F351-4921-A75C-118190803CEE}" presName="hierRoot1" presStyleCnt="0">
        <dgm:presLayoutVars>
          <dgm:hierBranch val="init"/>
        </dgm:presLayoutVars>
      </dgm:prSet>
      <dgm:spPr/>
    </dgm:pt>
    <dgm:pt modelId="{B01620D0-787D-4EE2-B30A-40FAD09B999D}" type="pres">
      <dgm:prSet presAssocID="{6D0013F1-F351-4921-A75C-118190803CEE}" presName="rootComposite1" presStyleCnt="0"/>
      <dgm:spPr/>
    </dgm:pt>
    <dgm:pt modelId="{CAFCC729-09D1-4760-8081-E8B1028DE893}" type="pres">
      <dgm:prSet presAssocID="{6D0013F1-F351-4921-A75C-118190803CEE}" presName="rootText1" presStyleLbl="node0" presStyleIdx="0" presStyleCnt="1">
        <dgm:presLayoutVars>
          <dgm:chPref val="3"/>
        </dgm:presLayoutVars>
      </dgm:prSet>
      <dgm:spPr/>
    </dgm:pt>
    <dgm:pt modelId="{88146491-C1CC-4D89-B7E3-0790B5EB5CE1}" type="pres">
      <dgm:prSet presAssocID="{6D0013F1-F351-4921-A75C-118190803CEE}" presName="rootConnector1" presStyleLbl="node1" presStyleIdx="0" presStyleCnt="0"/>
      <dgm:spPr/>
    </dgm:pt>
    <dgm:pt modelId="{96DE01BD-E6C0-43D4-B194-B4E668BB0998}" type="pres">
      <dgm:prSet presAssocID="{6D0013F1-F351-4921-A75C-118190803CEE}" presName="hierChild2" presStyleCnt="0"/>
      <dgm:spPr/>
    </dgm:pt>
    <dgm:pt modelId="{D295482B-425A-41B9-94A5-50AC2FC75CF3}" type="pres">
      <dgm:prSet presAssocID="{6D0013F1-F351-4921-A75C-118190803CEE}" presName="hierChild3" presStyleCnt="0"/>
      <dgm:spPr/>
    </dgm:pt>
  </dgm:ptLst>
  <dgm:cxnLst>
    <dgm:cxn modelId="{73092966-245C-4FD3-84A4-7FCE9B4C5856}" srcId="{E6F25157-1863-4268-9C65-E45D859B0CE8}" destId="{6D0013F1-F351-4921-A75C-118190803CEE}" srcOrd="0" destOrd="0" parTransId="{56AE2D26-8A75-4467-B60C-636CCC8A9B7E}" sibTransId="{369402CD-36EE-421B-803C-BBF1324ECFF3}"/>
    <dgm:cxn modelId="{445E8CA9-625E-4EE0-8C0D-3DBC9A409051}" type="presOf" srcId="{6D0013F1-F351-4921-A75C-118190803CEE}" destId="{88146491-C1CC-4D89-B7E3-0790B5EB5CE1}" srcOrd="1" destOrd="0" presId="urn:microsoft.com/office/officeart/2005/8/layout/orgChart1"/>
    <dgm:cxn modelId="{342D3ABC-A37D-4327-B769-18F618CABB37}" type="presOf" srcId="{6D0013F1-F351-4921-A75C-118190803CEE}" destId="{CAFCC729-09D1-4760-8081-E8B1028DE893}" srcOrd="0" destOrd="0" presId="urn:microsoft.com/office/officeart/2005/8/layout/orgChart1"/>
    <dgm:cxn modelId="{9CC258C0-7F52-4CA1-98FF-A96F0ED196B1}" type="presOf" srcId="{E6F25157-1863-4268-9C65-E45D859B0CE8}" destId="{D95AFAFD-33EF-46A0-A714-BF3F54944A37}" srcOrd="0" destOrd="0" presId="urn:microsoft.com/office/officeart/2005/8/layout/orgChart1"/>
    <dgm:cxn modelId="{F678CA46-4E25-4687-A4A1-5D4FFA48B537}" type="presParOf" srcId="{D95AFAFD-33EF-46A0-A714-BF3F54944A37}" destId="{F55F09AA-6825-4107-855D-F9D77DBA49DF}" srcOrd="0" destOrd="0" presId="urn:microsoft.com/office/officeart/2005/8/layout/orgChart1"/>
    <dgm:cxn modelId="{EA886A11-88C2-4297-9A44-B78F3441F203}" type="presParOf" srcId="{F55F09AA-6825-4107-855D-F9D77DBA49DF}" destId="{B01620D0-787D-4EE2-B30A-40FAD09B999D}" srcOrd="0" destOrd="0" presId="urn:microsoft.com/office/officeart/2005/8/layout/orgChart1"/>
    <dgm:cxn modelId="{48562D8E-C36C-4D15-BF09-6E726C14D55F}" type="presParOf" srcId="{B01620D0-787D-4EE2-B30A-40FAD09B999D}" destId="{CAFCC729-09D1-4760-8081-E8B1028DE893}" srcOrd="0" destOrd="0" presId="urn:microsoft.com/office/officeart/2005/8/layout/orgChart1"/>
    <dgm:cxn modelId="{93E08A33-61BA-4102-8DE5-81C1E0860ECD}" type="presParOf" srcId="{B01620D0-787D-4EE2-B30A-40FAD09B999D}" destId="{88146491-C1CC-4D89-B7E3-0790B5EB5CE1}" srcOrd="1" destOrd="0" presId="urn:microsoft.com/office/officeart/2005/8/layout/orgChart1"/>
    <dgm:cxn modelId="{3A80C448-FFAC-495C-BC91-8705A47DF326}" type="presParOf" srcId="{F55F09AA-6825-4107-855D-F9D77DBA49DF}" destId="{96DE01BD-E6C0-43D4-B194-B4E668BB0998}" srcOrd="1" destOrd="0" presId="urn:microsoft.com/office/officeart/2005/8/layout/orgChart1"/>
    <dgm:cxn modelId="{63110202-7FB6-4BE6-A3B5-5577CDFEBE54}" type="presParOf" srcId="{F55F09AA-6825-4107-855D-F9D77DBA49DF}" destId="{D295482B-425A-41B9-94A5-50AC2FC75C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FCC729-09D1-4760-8081-E8B1028DE893}">
      <dsp:nvSpPr>
        <dsp:cNvPr id="0" name=""/>
        <dsp:cNvSpPr/>
      </dsp:nvSpPr>
      <dsp:spPr>
        <a:xfrm>
          <a:off x="2172331" y="717"/>
          <a:ext cx="5921122" cy="29605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400" kern="1200" dirty="0"/>
            <a:t>Reforzar contenido clave de la primera y segunda unidad. </a:t>
          </a:r>
          <a:endParaRPr lang="en-US" sz="5400" kern="1200" dirty="0"/>
        </a:p>
      </dsp:txBody>
      <dsp:txXfrm>
        <a:off x="2172331" y="717"/>
        <a:ext cx="5921122" cy="2960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7083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1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0748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2298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522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3111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3457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563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6549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213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394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1138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66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7932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899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0987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84AB-D429-4100-8E92-F37D48D6DF2A}" type="datetimeFigureOut">
              <a:rPr lang="es-CL" smtClean="0"/>
              <a:t>05-05-2020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B9E1897-CBD7-43DE-8A36-69D4ADE0A63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758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60036" y="663577"/>
            <a:ext cx="8119860" cy="3206966"/>
          </a:xfrm>
        </p:spPr>
        <p:txBody>
          <a:bodyPr>
            <a:normAutofit/>
          </a:bodyPr>
          <a:lstStyle/>
          <a:p>
            <a:pPr algn="l"/>
            <a:r>
              <a:rPr lang="es-CL" sz="6000" dirty="0">
                <a:solidFill>
                  <a:srgbClr val="FFFFFF"/>
                </a:solidFill>
              </a:rPr>
              <a:t>Unidad 1 y 2</a:t>
            </a:r>
            <a:br>
              <a:rPr lang="es-CL" sz="6000" dirty="0">
                <a:solidFill>
                  <a:srgbClr val="FFFFFF"/>
                </a:solidFill>
              </a:rPr>
            </a:br>
            <a:r>
              <a:rPr lang="es-CL" sz="6000" dirty="0">
                <a:solidFill>
                  <a:srgbClr val="FFFFFF"/>
                </a:solidFill>
              </a:rPr>
              <a:t>Recapitulación. </a:t>
            </a:r>
            <a:br>
              <a:rPr lang="es-CL" sz="6000" dirty="0">
                <a:solidFill>
                  <a:srgbClr val="FFFFFF"/>
                </a:solidFill>
              </a:rPr>
            </a:br>
            <a:endParaRPr lang="es-CL" sz="6000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>
            <a:noAutofit/>
          </a:bodyPr>
          <a:lstStyle/>
          <a:p>
            <a:pPr algn="l"/>
            <a:r>
              <a:rPr lang="es-CL" sz="3600" b="1" dirty="0">
                <a:solidFill>
                  <a:srgbClr val="FFFFFF">
                    <a:alpha val="70000"/>
                  </a:srgbClr>
                </a:solidFill>
              </a:rPr>
              <a:t>7mo Básico. </a:t>
            </a:r>
          </a:p>
          <a:p>
            <a:pPr algn="l"/>
            <a:r>
              <a:rPr lang="es-CL" sz="3600" b="1" dirty="0">
                <a:solidFill>
                  <a:srgbClr val="FFFFFF">
                    <a:alpha val="70000"/>
                  </a:srgbClr>
                </a:solidFill>
              </a:rPr>
              <a:t>Ciencias Sociales. </a:t>
            </a:r>
          </a:p>
        </p:txBody>
      </p:sp>
      <p:pic>
        <p:nvPicPr>
          <p:cNvPr id="2055" name="Imagen 6" descr="agustiniano_alta_final">
            <a:extLst>
              <a:ext uri="{FF2B5EF4-FFF2-40B4-BE49-F238E27FC236}">
                <a16:creationId xmlns:a16="http://schemas.microsoft.com/office/drawing/2014/main" id="{5033116D-F145-4A43-91F4-72F8157F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457200"/>
            <a:ext cx="5715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56FC706E-99FF-4A74-A859-F6DAE9350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L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6DF07CA-831D-4666-9239-C60229807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3" y="408801"/>
            <a:ext cx="387798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altLang="es-CL" sz="1000" b="1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ea typeface="Times New Roman" panose="02020603050405020304" pitchFamily="18" charset="0"/>
              <a:cs typeface="Arial Narrow" panose="020B060602020203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altLang="es-CL" sz="1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COLEGIO  AGUSTINIANO– EL BOSQUE</a:t>
            </a:r>
            <a:endParaRPr kumimoji="0" lang="es-CL" altLang="es-CL" sz="11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altLang="es-CL" sz="1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 Narrow" panose="020B0606020202030204" pitchFamily="34" charset="0"/>
              </a:rPr>
              <a:t>Un Proyecto Educativo Único y Propio</a:t>
            </a:r>
            <a:r>
              <a:rPr kumimoji="0" lang="es-ES_tradnl" altLang="es-CL" sz="1000" b="0" i="0" u="none" strike="noStrike" cap="none" normalizeH="0" baseline="0" dirty="0">
                <a:ln>
                  <a:noFill/>
                </a:ln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716879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A4B08B-99F1-463B-8525-A561DA89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es-CL">
                <a:solidFill>
                  <a:schemeClr val="bg1"/>
                </a:solidFill>
              </a:rPr>
              <a:t>Hominización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A65C57-5A28-423D-8F3C-9DCADAAFE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CL" dirty="0">
                <a:solidFill>
                  <a:schemeClr val="bg1"/>
                </a:solidFill>
              </a:rPr>
              <a:t>Se conoce como Hominización al proceso de evaluación del ser humano, a partir de los primates. </a:t>
            </a:r>
          </a:p>
          <a:p>
            <a:pPr algn="just">
              <a:lnSpc>
                <a:spcPct val="90000"/>
              </a:lnSpc>
            </a:pPr>
            <a:r>
              <a:rPr lang="es-CL" dirty="0">
                <a:solidFill>
                  <a:schemeClr val="bg1"/>
                </a:solidFill>
              </a:rPr>
              <a:t>Este proceso fue complejo y largo, siendo los principales cambios en los homínidos la disminución del vello corporal, el aumento de la capacidad cerebral, la postura erguida y en dos pies, y el uso de herramientas. </a:t>
            </a:r>
          </a:p>
        </p:txBody>
      </p:sp>
      <p:pic>
        <p:nvPicPr>
          <p:cNvPr id="4" name="Imagen 3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7EBD1DCB-5757-4182-A8A1-F28A532CD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048" y="850360"/>
            <a:ext cx="6784324" cy="5444422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959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1414F-20BF-418D-A128-8C15F063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r>
              <a:rPr lang="es-CL" dirty="0"/>
              <a:t>Poblamiento americano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DAE5F1-F4E7-4ED3-A95D-6E2A81F8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32" y="1930400"/>
            <a:ext cx="3720916" cy="3560733"/>
          </a:xfrm>
        </p:spPr>
        <p:txBody>
          <a:bodyPr>
            <a:normAutofit/>
          </a:bodyPr>
          <a:lstStyle/>
          <a:p>
            <a:pPr algn="just"/>
            <a:r>
              <a:rPr lang="es-CL" dirty="0"/>
              <a:t>El poblamiento Americano fue un gran proceso, enmarcado en otro aun mayor: la migración de los homínidos por todo el mundo.</a:t>
            </a:r>
          </a:p>
          <a:p>
            <a:pPr algn="just"/>
            <a:r>
              <a:rPr lang="es-CL" dirty="0"/>
              <a:t>En el caso de América, es importante destacar que el proceso de población de este continente se manera a partir de diversas teorías. Siendo las mas importantes las siguientes: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E5BB21-01F2-4FEE-8755-ACCEA864B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939" y="265621"/>
            <a:ext cx="7447110" cy="599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0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86E422-375F-473D-A1EC-1EC6BACB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Preguntas Alternativas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D5CF9B-86D8-40E0-B882-46186A7521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dirty="0"/>
              <a:t>1.-La Constitución de 1980 fue realizada durante la Dictadura, con esta se logró:</a:t>
            </a:r>
          </a:p>
          <a:p>
            <a:r>
              <a:rPr lang="es-ES" dirty="0"/>
              <a:t>A)  Terminar con la dictadura de Augusto Pinochet.</a:t>
            </a:r>
            <a:endParaRPr lang="es-CL" dirty="0"/>
          </a:p>
          <a:p>
            <a:r>
              <a:rPr lang="es-ES" dirty="0"/>
              <a:t>B)  Legalizar el gobierno marxista de Allende</a:t>
            </a:r>
            <a:endParaRPr lang="es-CL" dirty="0"/>
          </a:p>
          <a:p>
            <a:r>
              <a:rPr lang="es-ES" dirty="0"/>
              <a:t>C) Afianzar legalmente los cambios institucionales y neoliberales.</a:t>
            </a:r>
            <a:endParaRPr lang="es-CL" dirty="0"/>
          </a:p>
          <a:p>
            <a:r>
              <a:rPr lang="es-ES" dirty="0"/>
              <a:t>D) Terminar con la violación a los Derechos Humanos.</a:t>
            </a:r>
            <a:endParaRPr lang="es-CL" dirty="0"/>
          </a:p>
          <a:p>
            <a:endParaRPr lang="es-CL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780AB71-6D0B-4427-82B7-6E97CD106A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dirty="0"/>
              <a:t>2.-Luego del Golpe de Estado, se aplico un programa económico llamado “El Ladrillo”, de lo siguiente,  este buscaba: </a:t>
            </a:r>
          </a:p>
          <a:p>
            <a:r>
              <a:rPr lang="es-CL" dirty="0"/>
              <a:t>I- Fomentar Industria Nacional.</a:t>
            </a:r>
          </a:p>
          <a:p>
            <a:r>
              <a:rPr lang="es-CL" dirty="0"/>
              <a:t>II-Disminuir el gasto del Estado en Políticas públicas.</a:t>
            </a:r>
          </a:p>
          <a:p>
            <a:r>
              <a:rPr lang="es-CL" dirty="0"/>
              <a:t>III- Abrir la economía al libre mercado</a:t>
            </a:r>
          </a:p>
          <a:p>
            <a:r>
              <a:rPr lang="es-CL" dirty="0"/>
              <a:t>A) Solo  I</a:t>
            </a:r>
          </a:p>
          <a:p>
            <a:r>
              <a:rPr lang="es-CL" dirty="0"/>
              <a:t>B) I y II</a:t>
            </a:r>
          </a:p>
          <a:p>
            <a:r>
              <a:rPr lang="es-CL" dirty="0"/>
              <a:t>C) II, III </a:t>
            </a:r>
          </a:p>
          <a:p>
            <a:r>
              <a:rPr lang="es-CL" dirty="0"/>
              <a:t>D) I, II y III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668043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09EA5D-F10E-405E-AB25-C5C1DA153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Pregunta alternativa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BE447-379E-4A16-AD59-91365F87AE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/>
              <a:t>3.-¿Cuáles son las principales características </a:t>
            </a:r>
            <a:r>
              <a:rPr lang="es-ES" b="1" dirty="0"/>
              <a:t>físicos y biológicos </a:t>
            </a:r>
            <a:r>
              <a:rPr lang="es-ES" dirty="0"/>
              <a:t>que deja en el ser humano el proceso de hominización?</a:t>
            </a:r>
          </a:p>
          <a:p>
            <a:pPr marL="0" indent="0">
              <a:buNone/>
            </a:pPr>
            <a:r>
              <a:rPr lang="es-ES" dirty="0"/>
              <a:t>A)Aumento del bello corporal, disminución de la capacidad craneal, posición encorvada y se vuelven cuadrúpedos</a:t>
            </a:r>
          </a:p>
          <a:p>
            <a:pPr marL="0" indent="0">
              <a:buNone/>
            </a:pPr>
            <a:r>
              <a:rPr lang="es-ES" dirty="0"/>
              <a:t>B) Incremento en la agricultura, se desarrolla el sedentarismo, descubren el fuego y pintan arte rupestre en cuevas</a:t>
            </a:r>
          </a:p>
          <a:p>
            <a:pPr marL="0" indent="0">
              <a:buNone/>
            </a:pPr>
            <a:r>
              <a:rPr lang="es-ES" dirty="0"/>
              <a:t>C) Conservación de la capacidad cerebral, mantienen la misma postura corporal y hay pocos cambios en el esqueleto del homínido </a:t>
            </a:r>
          </a:p>
          <a:p>
            <a:pPr marL="0" indent="0">
              <a:buNone/>
            </a:pPr>
            <a:r>
              <a:rPr lang="es-ES" dirty="0"/>
              <a:t>D) Aumento de capacidad craneal, bipedismo, posición erguida y perdida de vello corporal</a:t>
            </a:r>
          </a:p>
          <a:p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CD3791-2317-4A53-9448-99EF04143D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84810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8997C4E-D484-4AD1-B13B-8E23BD15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76" y="443196"/>
            <a:ext cx="3256550" cy="4969113"/>
          </a:xfrm>
        </p:spPr>
        <p:txBody>
          <a:bodyPr anchor="ctr">
            <a:normAutofit/>
          </a:bodyPr>
          <a:lstStyle/>
          <a:p>
            <a:r>
              <a:rPr lang="es-CL" dirty="0">
                <a:solidFill>
                  <a:schemeClr val="tx2">
                    <a:lumMod val="75000"/>
                  </a:schemeClr>
                </a:solidFill>
              </a:rPr>
              <a:t>Conclusiones 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C0A7055-3D68-447F-ADD0-CF1183B82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766" y="692050"/>
            <a:ext cx="7409689" cy="5473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Existen diversas posturas en torno a las causas del quiebre de la democracia en 1973. Sin embargo los factores que podemos encontrar son tanto internos como externos.</a:t>
            </a: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Durante el periodo de dictadura existieron diversas formas de violación a derechos humanos, pero también diversas formas de resistencia y lucha por el resguardo de los mismos.</a:t>
            </a: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La recuperación de la democracia se logró a partir de factores internos e internos, que se enfocaron principalmente en la lucha por los Derechos Humanos, la crisis económica, y la presión internacional.</a:t>
            </a: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La democracia actual presenta una serie de desafíos, y es tarea de todas y todos avanzar en estos.</a:t>
            </a: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La hominización es un proceso largo y complejo, donde el ser humano no solo evoluciona de forma física, sino que también social</a:t>
            </a: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Existen diversas teorías sobre el poblamiento Americano, las que conviven y explican coordinadamente este proceso. </a:t>
            </a:r>
          </a:p>
          <a:p>
            <a:pPr>
              <a:lnSpc>
                <a:spcPct val="90000"/>
              </a:lnSpc>
            </a:pPr>
            <a:endParaRPr lang="es-CL" sz="15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s-CL" sz="1500" dirty="0">
                <a:solidFill>
                  <a:schemeClr val="tx2">
                    <a:lumMod val="75000"/>
                  </a:schemeClr>
                </a:solidFill>
              </a:rPr>
              <a:t>Solucionario alternativas: 1.c-2.c-3.a</a:t>
            </a:r>
          </a:p>
        </p:txBody>
      </p:sp>
    </p:spTree>
    <p:extLst>
      <p:ext uri="{BB962C8B-B14F-4D97-AF65-F5344CB8AC3E}">
        <p14:creationId xmlns:p14="http://schemas.microsoft.com/office/powerpoint/2010/main" val="2704366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ubtítulo 3">
            <a:extLst>
              <a:ext uri="{FF2B5EF4-FFF2-40B4-BE49-F238E27FC236}">
                <a16:creationId xmlns:a16="http://schemas.microsoft.com/office/drawing/2014/main" id="{BEB00275-3093-4A66-8FAA-DB95D1C19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r>
              <a:rPr lang="es-CL" sz="2800" dirty="0"/>
              <a:t>Quiebre de la Democracia.</a:t>
            </a:r>
            <a:br>
              <a:rPr lang="es-CL" sz="2800" dirty="0"/>
            </a:br>
            <a:r>
              <a:rPr lang="es-CL" sz="2800" dirty="0"/>
              <a:t>Hominización y primeras civilizaciones</a:t>
            </a:r>
            <a:r>
              <a:rPr lang="es-CL" dirty="0"/>
              <a:t>.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A43027-0350-4EE6-918B-50D372053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97000"/>
            <a:ext cx="7766936" cy="26538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L" sz="4400" dirty="0"/>
              <a:t>Recapitulación Unidad 1 y 2 </a:t>
            </a:r>
            <a:br>
              <a:rPr lang="es-CL" sz="3400" dirty="0"/>
            </a:br>
            <a:br>
              <a:rPr lang="es-CL" sz="3400" dirty="0"/>
            </a:br>
            <a:endParaRPr lang="es-CL" sz="3400" dirty="0"/>
          </a:p>
        </p:txBody>
      </p:sp>
    </p:spTree>
    <p:extLst>
      <p:ext uri="{BB962C8B-B14F-4D97-AF65-F5344CB8AC3E}">
        <p14:creationId xmlns:p14="http://schemas.microsoft.com/office/powerpoint/2010/main" val="4139783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854B09-B6B9-4F06-8B40-B6C7BAC34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5122652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L" sz="2800" dirty="0"/>
              <a:t>Instrucciones estudiantes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D8A83A-B85A-402C-B358-B3D1CCA2F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669774"/>
            <a:ext cx="5446775" cy="422307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CL" dirty="0"/>
              <a:t>La siguiente presentación es un repaso, una recapitulación de los elementos mas importantes de la unidad 1 y 2. Correspondientes a Quiebre de la Democracia, y a Hominización y primeras civilizaciones.</a:t>
            </a:r>
          </a:p>
          <a:p>
            <a:pPr algn="just">
              <a:lnSpc>
                <a:spcPct val="90000"/>
              </a:lnSpc>
            </a:pPr>
            <a:r>
              <a:rPr lang="es-CL" dirty="0"/>
              <a:t>Para poder llevar a cabo de mejor manera el aprendizaje, al final de esta diapositiva podrás encontrar 3 preguntas de alternativas. Cuyas claves están en la diapositiva final “conclusiones” </a:t>
            </a:r>
          </a:p>
          <a:p>
            <a:pPr>
              <a:lnSpc>
                <a:spcPct val="90000"/>
              </a:lnSpc>
            </a:pPr>
            <a:endParaRPr lang="es-CL" sz="1400" dirty="0"/>
          </a:p>
        </p:txBody>
      </p:sp>
      <p:pic>
        <p:nvPicPr>
          <p:cNvPr id="30" name="Graphic 6">
            <a:extLst>
              <a:ext uri="{FF2B5EF4-FFF2-40B4-BE49-F238E27FC236}">
                <a16:creationId xmlns:a16="http://schemas.microsoft.com/office/drawing/2014/main" id="{6D065C69-3BAD-4B6D-AA0A-D7DB5BC93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3856" y="645106"/>
            <a:ext cx="5247747" cy="52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7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0993CD-903F-4104-B35D-70E967343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s-CL" dirty="0">
                <a:solidFill>
                  <a:schemeClr val="tx1"/>
                </a:solidFill>
              </a:rPr>
              <a:t>Objetivo de aprendizaje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BF8F168-B84D-4522-88CD-064669985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170905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915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D99C35-0568-40D8-884A-3B8735B13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s-CL" dirty="0"/>
              <a:t>Unidad 1.</a:t>
            </a:r>
            <a:br>
              <a:rPr lang="es-CL" dirty="0"/>
            </a:br>
            <a:r>
              <a:rPr lang="es-CL" dirty="0"/>
              <a:t>Quiebre de la democracia y sus causas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A2177168-382C-4A64-B5D3-0FE56A1C5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123" y="1039140"/>
            <a:ext cx="6341016" cy="4603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CL" sz="1500" b="1" dirty="0"/>
              <a:t>El quiebre democrático vivido en Chile el 11 de septiembre de 1973, y que se extendió en los 17 años de dictadura, tiene diversas causas, entre estas podemos encontrar los siguientes: 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Conflictos internacionales: Guerra Fría, disputa ideológica entre capitalismo (EE.UU) y Comunismo (URSS, Rusia)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Aumento del rol militar en la vida civil: Desde el ruido de sables en 1924, en adelante.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Politización social: Aumento en la participación política, por parte de diversos sectores sociales –Estudiantes, mujeres, trabajadores/as, pobladores/as.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Polarización Social: Luego de la elección de Salvador Allende, la sociedad se radicaliza y divide en dos grandes polos (partidarios y opositores), los que se enfrentan socialmente de manera violenta.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Boicot económico: Intervención extranjera, en el contexto de la Guerra Fría.</a:t>
            </a:r>
          </a:p>
          <a:p>
            <a:pPr>
              <a:lnSpc>
                <a:spcPct val="90000"/>
              </a:lnSpc>
            </a:pPr>
            <a:r>
              <a:rPr lang="es-CL" sz="1500" dirty="0"/>
              <a:t>Conflictos en el gobierno: Inestabilidad dentro del propio gobierno de Allende, el que es acusado de generar una mala gestión de recursos, además de cuestionarse su representatividad.</a:t>
            </a:r>
          </a:p>
          <a:p>
            <a:pPr>
              <a:lnSpc>
                <a:spcPct val="90000"/>
              </a:lnSpc>
            </a:pPr>
            <a:endParaRPr lang="es-CL" sz="15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122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A2AC7F-0613-487C-B8AE-FED18E81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54457" cy="1320800"/>
          </a:xfrm>
        </p:spPr>
        <p:txBody>
          <a:bodyPr/>
          <a:lstStyle/>
          <a:p>
            <a:r>
              <a:rPr lang="es-CL" dirty="0"/>
              <a:t>Principales características de la Dictadura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67F8CFE-D222-4915-B60C-4FF227A51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3" y="1442712"/>
            <a:ext cx="9792307" cy="48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6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C271BB-3338-4DC2-B527-A40D3383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es-CL">
                <a:solidFill>
                  <a:schemeClr val="bg1"/>
                </a:solidFill>
              </a:rPr>
              <a:t>Recuperación de la Democracia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0F9533-5C6B-426F-B41C-69E1C1CF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CL" sz="1700" dirty="0">
                <a:solidFill>
                  <a:schemeClr val="bg1"/>
                </a:solidFill>
              </a:rPr>
              <a:t>En Chile, luego de 17 años de dictadura, se logró retornar a la democracia. Sin embargo el proceso fue complejo, y se debió a diversos actores, como grupos de defensa de Derechos humanos dentro y fuera del país. Así como también a la presión internacional. A estos factores se suman las protestas y la crisis económica propia de la década de 1980 en Chile, lo que desencadenaría en el termino del proceso dictatorial </a:t>
            </a:r>
          </a:p>
          <a:p>
            <a:pPr>
              <a:lnSpc>
                <a:spcPct val="90000"/>
              </a:lnSpc>
            </a:pPr>
            <a:endParaRPr lang="es-CL" sz="17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1A167EA-AE83-40DC-8EF3-83F477C14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8520" y="993912"/>
            <a:ext cx="6467190" cy="4956313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8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10C84F-0B6F-4131-83E0-3B0EED572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45" y="609600"/>
            <a:ext cx="3183556" cy="1320800"/>
          </a:xfrm>
        </p:spPr>
        <p:txBody>
          <a:bodyPr anchor="ctr">
            <a:normAutofit/>
          </a:bodyPr>
          <a:lstStyle/>
          <a:p>
            <a:r>
              <a:rPr lang="es-CL" dirty="0"/>
              <a:t>Actuales desafíos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6356A4-B7E5-4023-8C01-6A6EFA9F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0" y="2160589"/>
            <a:ext cx="3176589" cy="3880773"/>
          </a:xfrm>
        </p:spPr>
        <p:txBody>
          <a:bodyPr>
            <a:normAutofit/>
          </a:bodyPr>
          <a:lstStyle/>
          <a:p>
            <a:pPr algn="just"/>
            <a:r>
              <a:rPr lang="es-CL" dirty="0"/>
              <a:t>Los diferentes gobiernos han declaro tener en común los mismos desafíos en torno a la democracia. Estos abordan las temáticas de disminución de la pobreza, aumento en la igualdad de oportunidades, acceso a la salud, a la educación, entre otros. </a:t>
            </a:r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312EA9-92BD-4B13-942A-CF2ECC01B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14" y="2202807"/>
            <a:ext cx="5062993" cy="24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2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A3CD0786-CCC4-430C-B718-CA4FE16F0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es-CL" dirty="0"/>
              <a:t>Unidad 2. Surgimiento humanidad: tiempo y teorías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73D471-620B-4E54-9FB4-91AE95D61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ES" sz="1400" b="1" dirty="0"/>
              <a:t>Diferentes teorías: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ES" sz="1400" dirty="0"/>
              <a:t>Si bien existen diversas formas de explicar el origen del mundo y de la humanidad, en la clase de historia se abordará la vinculada a las indagaciones científicas. Por esto es que se estudiará la hominización y el proceso de migración de los primeros grupos homínidos por todo el mundo, y en especial, el poblamiento de América. </a:t>
            </a:r>
          </a:p>
          <a:p>
            <a:pPr algn="just">
              <a:lnSpc>
                <a:spcPct val="90000"/>
              </a:lnSpc>
            </a:pPr>
            <a:r>
              <a:rPr lang="es-ES" sz="1400" b="1" dirty="0"/>
              <a:t>El tiempo: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ES" sz="1400" dirty="0"/>
              <a:t>En cuanto a la concepción de tiempo debemos diferenciar 2</a:t>
            </a:r>
          </a:p>
          <a:p>
            <a:pPr algn="just">
              <a:lnSpc>
                <a:spcPct val="90000"/>
              </a:lnSpc>
            </a:pPr>
            <a:r>
              <a:rPr lang="es-ES" sz="1400" u="sng" dirty="0"/>
              <a:t>Tiempo Geológico: </a:t>
            </a:r>
            <a:r>
              <a:rPr lang="es-ES" sz="1400" dirty="0"/>
              <a:t>es la evolución o cambios naturales del planeta, desde su formación que se data desde hace unos 4.570 millones de años hasta nuestros días. Se divide en eras geológicas, y estas se subdividen en períodos, épocas y edades.</a:t>
            </a:r>
          </a:p>
          <a:p>
            <a:pPr algn="just">
              <a:lnSpc>
                <a:spcPct val="90000"/>
              </a:lnSpc>
            </a:pPr>
            <a:r>
              <a:rPr lang="es-ES" sz="1400" u="sng" dirty="0"/>
              <a:t>Tiempo Histórico</a:t>
            </a:r>
            <a:r>
              <a:rPr lang="es-ES" sz="1400" dirty="0"/>
              <a:t>: Podemos comprenderlo como el "tiempo vivido" por la humanidad, es decir, es la humanidad la que lo articula (el sujeto histórico). Es también de carácter subjetivo, irregular, con aceleraciones y desaceleraciones. Este es el que se abordará en la asignatura. </a:t>
            </a:r>
          </a:p>
          <a:p>
            <a:pPr>
              <a:lnSpc>
                <a:spcPct val="90000"/>
              </a:lnSpc>
            </a:pP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14590507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1094</Words>
  <Application>Microsoft Office PowerPoint</Application>
  <PresentationFormat>Panorámica</PresentationFormat>
  <Paragraphs>68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Trebuchet MS</vt:lpstr>
      <vt:lpstr>Wingdings 3</vt:lpstr>
      <vt:lpstr>Faceta</vt:lpstr>
      <vt:lpstr>Unidad 1 y 2 Recapitulación.  </vt:lpstr>
      <vt:lpstr>Recapitulación Unidad 1 y 2   </vt:lpstr>
      <vt:lpstr>Instrucciones estudiantes</vt:lpstr>
      <vt:lpstr>Objetivo de aprendizaje </vt:lpstr>
      <vt:lpstr>Unidad 1. Quiebre de la democracia y sus causas</vt:lpstr>
      <vt:lpstr>Principales características de la Dictadura</vt:lpstr>
      <vt:lpstr>Recuperación de la Democracia</vt:lpstr>
      <vt:lpstr>Actuales desafíos</vt:lpstr>
      <vt:lpstr>Unidad 2. Surgimiento humanidad: tiempo y teorías</vt:lpstr>
      <vt:lpstr>Hominización</vt:lpstr>
      <vt:lpstr>Poblamiento americano </vt:lpstr>
      <vt:lpstr>Preguntas Alternativas </vt:lpstr>
      <vt:lpstr>Pregunta alternativa</vt:lpstr>
      <vt:lpstr>Conclusiones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1 y 2 Recapitulación.  </dc:title>
  <dc:creator>56992</dc:creator>
  <cp:lastModifiedBy>56992</cp:lastModifiedBy>
  <cp:revision>1</cp:revision>
  <dcterms:created xsi:type="dcterms:W3CDTF">2020-05-06T00:31:01Z</dcterms:created>
  <dcterms:modified xsi:type="dcterms:W3CDTF">2020-05-06T00:36:30Z</dcterms:modified>
</cp:coreProperties>
</file>